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3E231A"/>
        </a:solidFill>
        <a:effectLst/>
        <a:uFillTx/>
        <a:latin typeface="+mn-lt"/>
        <a:ea typeface="+mn-ea"/>
        <a:cs typeface="+mn-cs"/>
        <a:sym typeface="Papyru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74900" y="2387600"/>
            <a:ext cx="19621500" cy="48768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74900" y="7251700"/>
            <a:ext cx="19621500" cy="2057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/>
          <p:nvPr>
            <p:ph type="body" sz="quarter" idx="21"/>
          </p:nvPr>
        </p:nvSpPr>
        <p:spPr>
          <a:xfrm>
            <a:off x="2374900" y="6045200"/>
            <a:ext cx="19621500" cy="1117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4" name="–Johnny Appleseed"/>
          <p:cNvSpPr txBox="1"/>
          <p:nvPr>
            <p:ph type="body" sz="quarter" idx="22"/>
          </p:nvPr>
        </p:nvSpPr>
        <p:spPr>
          <a:xfrm>
            <a:off x="2374900" y="8953500"/>
            <a:ext cx="19621500" cy="850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-1816100"/>
            <a:ext cx="24384000" cy="1608893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2273300" y="-3352800"/>
            <a:ext cx="19850100" cy="1294656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74900" y="9080500"/>
            <a:ext cx="19621500" cy="1905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74900" y="11010900"/>
            <a:ext cx="19621500" cy="1930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74900" y="5143500"/>
            <a:ext cx="19621500" cy="3429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998200" y="1930400"/>
            <a:ext cx="15167286" cy="10007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816100" y="1943100"/>
            <a:ext cx="10502900" cy="5626100"/>
          </a:xfrm>
          <a:prstGeom prst="rect">
            <a:avLst/>
          </a:prstGeom>
        </p:spPr>
        <p:txBody>
          <a:bodyPr anchor="b"/>
          <a:lstStyle>
            <a:lvl1pPr algn="ctr">
              <a:defRPr sz="9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816100" y="7556500"/>
            <a:ext cx="10502900" cy="4216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2374900" y="4127500"/>
            <a:ext cx="19621500" cy="8191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0109200" y="3606800"/>
            <a:ext cx="12472592" cy="838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2374900" y="889000"/>
            <a:ext cx="19621500" cy="2959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2374900" y="4140200"/>
            <a:ext cx="9410700" cy="7874000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900"/>
              </a:spcBef>
              <a:buBlip>
                <a:blip r:embed="rId2"/>
              </a:buBlip>
              <a:defRPr sz="4200"/>
            </a:lvl1pPr>
            <a:lvl2pPr marL="1066800" indent="-533400">
              <a:spcBef>
                <a:spcPts val="3900"/>
              </a:spcBef>
              <a:buBlip>
                <a:blip r:embed="rId2"/>
              </a:buBlip>
              <a:defRPr sz="4200"/>
            </a:lvl2pPr>
            <a:lvl3pPr marL="1600200" indent="-533400">
              <a:spcBef>
                <a:spcPts val="3900"/>
              </a:spcBef>
              <a:buBlip>
                <a:blip r:embed="rId2"/>
              </a:buBlip>
              <a:defRPr sz="4200"/>
            </a:lvl3pPr>
            <a:lvl4pPr marL="2133600" indent="-533400">
              <a:spcBef>
                <a:spcPts val="3900"/>
              </a:spcBef>
              <a:buBlip>
                <a:blip r:embed="rId2"/>
              </a:buBlip>
              <a:defRPr sz="4200"/>
            </a:lvl4pPr>
            <a:lvl5pPr marL="2667000" indent="-5334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3487400" y="-736600"/>
            <a:ext cx="9662406" cy="6375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idx="22"/>
          </p:nvPr>
        </p:nvSpPr>
        <p:spPr>
          <a:xfrm>
            <a:off x="13111577" y="4381521"/>
            <a:ext cx="9977826" cy="151527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139700" y="-25400"/>
            <a:ext cx="17310482" cy="1298497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74900" y="1651000"/>
            <a:ext cx="19621500" cy="1041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889000"/>
            <a:ext cx="19621500" cy="295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3858" y="13144500"/>
            <a:ext cx="393205" cy="571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titleStyle>
    <p:bodyStyle>
      <a:lvl1pPr marL="660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1pPr>
      <a:lvl2pPr marL="1320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2pPr>
      <a:lvl3pPr marL="1981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3pPr>
      <a:lvl4pPr marL="2641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4pPr>
      <a:lvl5pPr marL="33020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5pPr>
      <a:lvl6pPr marL="39624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6pPr>
      <a:lvl7pPr marL="46228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7pPr>
      <a:lvl8pPr marL="52832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8pPr>
      <a:lvl9pPr marL="5943600" marR="0" indent="-6604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25000"/>
        <a:buFontTx/>
        <a:buBlip>
          <a:blip r:embed="rId3"/>
        </a:buBlip>
        <a:tabLst/>
        <a:defRPr b="0" baseline="0" cap="none" i="0" spc="0" strike="noStrike" sz="5200" u="none">
          <a:solidFill>
            <a:srgbClr val="3E231A"/>
          </a:solidFill>
          <a:uFillTx/>
          <a:latin typeface="+mn-lt"/>
          <a:ea typeface="+mn-ea"/>
          <a:cs typeface="+mn-cs"/>
          <a:sym typeface="Papyru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pyru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다락방 디자인 명세서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다락방 디자인 명세서</a:t>
            </a:r>
          </a:p>
        </p:txBody>
      </p:sp>
      <p:sp>
        <p:nvSpPr>
          <p:cNvPr id="120" name="Team 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Team 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다락방 화면 프로토타입 4: writing.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화면 프로토타입 4: writing.html</a:t>
            </a:r>
          </a:p>
        </p:txBody>
      </p:sp>
      <p:sp>
        <p:nvSpPr>
          <p:cNvPr id="157" name="개인의 다락방 글쓰기 화면…"/>
          <p:cNvSpPr txBox="1"/>
          <p:nvPr/>
        </p:nvSpPr>
        <p:spPr>
          <a:xfrm>
            <a:off x="17145000" y="3175000"/>
            <a:ext cx="63500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개인의 다락방 글쓰기 화면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4개의 구역으로 구분</a:t>
            </a:r>
            <a:br/>
            <a:r>
              <a:t>- 좌측의 개인 프로필 화면</a:t>
            </a:r>
            <a:br/>
            <a:r>
              <a:t>- 중앙의 개인 게시글 쓰기 화면</a:t>
            </a:r>
            <a:br/>
            <a:r>
              <a:t>- 우측의 스타일 선택 및 태그 작성 화면</a:t>
            </a:r>
            <a:br/>
            <a:r>
              <a:t>- 우측 상단의 검색(게시글 및 태그 검색)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좌측의 내정보 버튼으로 개인정보 확인 및 수정. myinfo.html로 이동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중앙구역에 게시글 작성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게시글의 스타일을 우측구역에서 선택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게시글 작성이 정상적으로 완료 되면 bulletin.html로 이동</a:t>
            </a:r>
          </a:p>
        </p:txBody>
      </p:sp>
      <p:pic>
        <p:nvPicPr>
          <p:cNvPr id="158" name="writing.png" descr="writ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175000"/>
            <a:ext cx="15240000" cy="7950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다락방 화면 프로토타입 5-1: myinfo.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화면 프로토타입 5-1: myinfo.html</a:t>
            </a:r>
          </a:p>
        </p:txBody>
      </p:sp>
      <p:sp>
        <p:nvSpPr>
          <p:cNvPr id="161" name="개인정보 확인 화면…"/>
          <p:cNvSpPr txBox="1"/>
          <p:nvPr/>
        </p:nvSpPr>
        <p:spPr>
          <a:xfrm>
            <a:off x="17145000" y="3175000"/>
            <a:ext cx="63500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개인정보 확인 화면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개인 정보를 확인/수정확인 클릭시 비밀번호 입력</a:t>
            </a:r>
          </a:p>
        </p:txBody>
      </p:sp>
      <p:pic>
        <p:nvPicPr>
          <p:cNvPr id="162" name="myinfo_modification default.png" descr="myinfo_modification defa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3175000"/>
            <a:ext cx="11430002" cy="5963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myinfo_modification verify.png" descr="myinfo_modification verif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5000" y="6985000"/>
            <a:ext cx="10160000" cy="5289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다락방 화면 프로토타입 5-2: myinfo.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화면 프로토타입 5-2: myinfo.html</a:t>
            </a:r>
          </a:p>
        </p:txBody>
      </p:sp>
      <p:sp>
        <p:nvSpPr>
          <p:cNvPr id="166" name="비밀번호 정상 입력시 확인 및 수정 가능.…"/>
          <p:cNvSpPr txBox="1"/>
          <p:nvPr/>
        </p:nvSpPr>
        <p:spPr>
          <a:xfrm>
            <a:off x="17145000" y="3175000"/>
            <a:ext cx="63500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비밀번호 정상 입력시 확인 및 수정 가능.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모든 정보를 맞게 입력 후 저장 또는 취소 클릭시 myinfo.html 기본 화면으로 이동</a:t>
            </a:r>
          </a:p>
        </p:txBody>
      </p:sp>
      <p:pic>
        <p:nvPicPr>
          <p:cNvPr id="167" name="myinfo_modification.png" descr="myinfo_modific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175000"/>
            <a:ext cx="15240001" cy="7950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다락방 - 웹페이지 구조 및 시나리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- 웹페이지 구조 및 시나리오</a:t>
            </a:r>
          </a:p>
        </p:txBody>
      </p:sp>
      <p:pic>
        <p:nvPicPr>
          <p:cNvPr id="170" name="DRB_flowchart.png" descr="DRB_flowch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0" y="2794000"/>
            <a:ext cx="14605000" cy="1021834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index.html: 사용자가 사이트 접속시 가입 또는 로그인 선택 - 가입 및 로그인 화면은 페이지 변환없이 JS로 부분 화면 전환 - 회원정보 확인 및 업데이트를 위한 DB 접속…"/>
          <p:cNvSpPr txBox="1"/>
          <p:nvPr/>
        </p:nvSpPr>
        <p:spPr>
          <a:xfrm>
            <a:off x="15875000" y="2794000"/>
            <a:ext cx="7620000" cy="1022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11150" indent="-311150" algn="l" defTabSz="751205">
              <a:spcBef>
                <a:spcPts val="3800"/>
              </a:spcBef>
              <a:buSzPct val="100000"/>
              <a:buAutoNum type="arabicPeriod" startAt="1"/>
              <a:defRPr sz="1820"/>
            </a:pPr>
            <a:r>
              <a:t>index.html: 사용자가 사이트 접속시 가입 또는 로그인 선택</a:t>
            </a:r>
            <a:br/>
            <a:r>
              <a:t>- 가입 및 로그인 화면은 페이지 변환없이 JS로 부분 화면 전환</a:t>
            </a:r>
            <a:br/>
            <a:r>
              <a:t>- 회원정보 확인 및 업데이트를 위한 DB 접속</a:t>
            </a:r>
          </a:p>
          <a:p>
            <a:pPr marL="311150" indent="-311150" algn="l" defTabSz="751205">
              <a:spcBef>
                <a:spcPts val="3800"/>
              </a:spcBef>
              <a:buSzPct val="100000"/>
              <a:buAutoNum type="arabicPeriod" startAt="1"/>
              <a:defRPr sz="1820"/>
            </a:pPr>
            <a:r>
              <a:t>feeds.html: 사용자 가입 및 로그인 완료 시 개인 다락방 메인화면 접속</a:t>
            </a:r>
            <a:br/>
            <a:r>
              <a:t>- 회원프로필과 게시물 목록</a:t>
            </a:r>
            <a:br/>
            <a:r>
              <a:t>- 회원프로필은 수정가능하며, ‘수정’ 버튼 클릭시 myinfo.html 이동</a:t>
            </a:r>
            <a:br/>
            <a:r>
              <a:t>- 게시글 선택시 bulletin.html 상세보기로 이동</a:t>
            </a:r>
            <a:br/>
            <a:r>
              <a:t>- 회원의 정보와 게시물을 불러오기위한 DB 접속</a:t>
            </a:r>
          </a:p>
          <a:p>
            <a:pPr marL="311150" indent="-311150" algn="l" defTabSz="751205">
              <a:spcBef>
                <a:spcPts val="3800"/>
              </a:spcBef>
              <a:buSzPct val="100000"/>
              <a:buAutoNum type="arabicPeriod" startAt="1"/>
              <a:defRPr sz="1820"/>
            </a:pPr>
            <a:r>
              <a:t>myinfo.html: 사용자 정보 수정</a:t>
            </a:r>
            <a:br/>
            <a:r>
              <a:t>- 회원프로필 수정.</a:t>
            </a:r>
            <a:br/>
            <a:r>
              <a:t>- 수정 정상 완료후 저정 버튼 클릭시 feeds.html 이동</a:t>
            </a:r>
            <a:br/>
            <a:r>
              <a:t>- 회원 정보를 불러오기위한 DB 접속</a:t>
            </a:r>
          </a:p>
          <a:p>
            <a:pPr marL="311150" indent="-311150" algn="l" defTabSz="751205">
              <a:spcBef>
                <a:spcPts val="3800"/>
              </a:spcBef>
              <a:buSzPct val="100000"/>
              <a:buAutoNum type="arabicPeriod" startAt="1"/>
              <a:defRPr sz="1820"/>
            </a:pPr>
            <a:r>
              <a:t>bulletin.html: 게시글 상세 내용 화면</a:t>
            </a:r>
            <a:br/>
            <a:r>
              <a:t>- 회원프로필과 게시물 상세 내용</a:t>
            </a:r>
            <a:br/>
            <a:r>
              <a:t>- 회원프로필은 수정가능하며, 수정버튼 클릭시 myinfo.html 이동</a:t>
            </a:r>
            <a:br/>
            <a:r>
              <a:t>- ‘이전’ 및 ‘다음’ 버튼으로 게시물간 이동가능.</a:t>
            </a:r>
            <a:br/>
            <a:r>
              <a:t>- ‘글쓰기’ 버튼으로 writing.html 로 이동</a:t>
            </a:r>
            <a:br/>
            <a:r>
              <a:t>- 회원의 정보와 게시물을 불러오기위한 DB 접속</a:t>
            </a:r>
          </a:p>
          <a:p>
            <a:pPr marL="311150" indent="-311150" algn="l" defTabSz="751205">
              <a:spcBef>
                <a:spcPts val="3800"/>
              </a:spcBef>
              <a:buSzPct val="100000"/>
              <a:buAutoNum type="arabicPeriod" startAt="1"/>
              <a:defRPr sz="1820"/>
            </a:pPr>
            <a:r>
              <a:t>writing.html: 새로운 글 입력 화면</a:t>
            </a:r>
            <a:br/>
            <a:r>
              <a:t>- 회원프로필과 새로운 글 입력</a:t>
            </a:r>
            <a:br/>
            <a:r>
              <a:t>- 회원프로필은 수정가능하며, 수정버튼 클릭시 myinfo.html 이동</a:t>
            </a:r>
            <a:br/>
            <a:r>
              <a:t>- 게시글 작성 완료시 feeds.html 로 이동</a:t>
            </a:r>
            <a:br/>
            <a:r>
              <a:t>- 회원의 정보와 게시물을 불러오기위한 DB 접속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다락방 - 유즈케이스 다이어그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- 유즈케이스 다이어그램</a:t>
            </a:r>
          </a:p>
        </p:txBody>
      </p:sp>
      <p:grpSp>
        <p:nvGrpSpPr>
          <p:cNvPr id="176" name="유즈케이스 다이어그램.png"/>
          <p:cNvGrpSpPr/>
          <p:nvPr/>
        </p:nvGrpSpPr>
        <p:grpSpPr>
          <a:xfrm>
            <a:off x="3048000" y="2705100"/>
            <a:ext cx="18034000" cy="10344990"/>
            <a:chOff x="0" y="0"/>
            <a:chExt cx="18034000" cy="10344989"/>
          </a:xfrm>
        </p:grpSpPr>
        <p:pic>
          <p:nvPicPr>
            <p:cNvPr id="175" name="유즈케이스 다이어그램.png" descr="유즈케이스 다이어그램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7780000" cy="100147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유즈케이스 다이어그램.png" descr="유즈케이스 다이어그램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034000" cy="1034499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다락방 - 주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- 주제</a:t>
            </a:r>
          </a:p>
        </p:txBody>
      </p:sp>
      <p:sp>
        <p:nvSpPr>
          <p:cNvPr id="123" name="프로젝트 명: 다락방…"/>
          <p:cNvSpPr txBox="1"/>
          <p:nvPr>
            <p:ph type="body" sz="half" idx="1"/>
          </p:nvPr>
        </p:nvSpPr>
        <p:spPr>
          <a:xfrm>
            <a:off x="1905000" y="3810000"/>
            <a:ext cx="9525000" cy="825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프로젝트 명: 다락방</a:t>
            </a:r>
          </a:p>
          <a:p>
            <a:pPr>
              <a:buBlip>
                <a:blip r:embed="rId2"/>
              </a:buBlip>
            </a:pPr>
            <a:r>
              <a:t>어릴적 다락방에서 느꼈던 아늑함과 편안함. 이런 느낌을 받을 수 있는 나만의 공간을 구현.</a:t>
            </a:r>
          </a:p>
        </p:txBody>
      </p:sp>
      <p:sp>
        <p:nvSpPr>
          <p:cNvPr id="124" name="다락방 기능 1. 나의 일상을 기록 및 보관 할 수 있는 다이어리 2. 내가 기억하고 싶은 것들을 보관 할 수 있는 노트 3. 일상의 내용을 분석하여 그날의 기분을 색으로 표현"/>
          <p:cNvSpPr txBox="1"/>
          <p:nvPr/>
        </p:nvSpPr>
        <p:spPr>
          <a:xfrm>
            <a:off x="12700000" y="3810000"/>
            <a:ext cx="95250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60400" indent="-660400" algn="l">
              <a:spcBef>
                <a:spcPts val="4200"/>
              </a:spcBef>
              <a:buSzPct val="25000"/>
              <a:buBlip>
                <a:blip r:embed="rId2"/>
              </a:buBlip>
              <a:defRPr sz="5200"/>
            </a:pPr>
            <a:r>
              <a:t>다락방 기능</a:t>
            </a:r>
            <a:br/>
            <a:r>
              <a:t>1. 나의 일상을 기록 및 보관 할 수 있는 다이어리</a:t>
            </a:r>
            <a:br/>
            <a:r>
              <a:t>2. 내가 기억하고 싶은 것들을 보관 할 수 있는 노트</a:t>
            </a:r>
            <a:br/>
            <a:r>
              <a:t>3. 일상의 내용을 분석하여 그날의 기분을 색으로 표현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다락방 - 요구사항 정의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- 요구사항 정의 (1)</a:t>
            </a:r>
          </a:p>
        </p:txBody>
      </p:sp>
      <p:graphicFrame>
        <p:nvGraphicFramePr>
          <p:cNvPr id="127" name="Table"/>
          <p:cNvGraphicFramePr/>
          <p:nvPr/>
        </p:nvGraphicFramePr>
        <p:xfrm>
          <a:off x="1270000" y="3175000"/>
          <a:ext cx="10564721" cy="83842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592666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266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DRB-001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9266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2666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화면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2666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사이트의 첫 페이지에 구현</a:t>
                      </a:r>
                    </a:p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사용자가 정보를 입력해 가입하는 필드</a:t>
                      </a:r>
                    </a:p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입력 사항: ID, 비밀번호, E-mail, 이름, 성별, 생일, 프로필사진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9266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정보 입력창, 회원가입버튼, 로그인 이동버튼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28" name="Table"/>
          <p:cNvGraphicFramePr/>
          <p:nvPr/>
        </p:nvGraphicFramePr>
        <p:xfrm>
          <a:off x="12700000" y="3175000"/>
          <a:ext cx="8061967" cy="40200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555625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DRB-002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55625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화면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사이트의 첫 페이지에 구현</a:t>
                      </a:r>
                    </a:p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가입된 사용자가 ID, 비밀번호를 입력해 로그인하는 필드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5625">
                <a:tc gridSpan="2" row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2" hMerge="1">
                  <a:tcPr/>
                </a:tc>
                <a:tc rowSpan="2"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정보 입력창, 로그인버튼, 비밀번호 찾기, 회원가입 이동버튼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5625">
                <a:tc gridSpan="2" vMerge="1">
                  <a:tcPr/>
                </a:tc>
                <a:tc hMerge="1" vMerge="1">
                  <a:tcPr/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다락방 - 요구사항 정의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- 요구사항 정의 (2)</a:t>
            </a:r>
          </a:p>
        </p:txBody>
      </p:sp>
      <p:graphicFrame>
        <p:nvGraphicFramePr>
          <p:cNvPr id="131" name="Table"/>
          <p:cNvGraphicFramePr/>
          <p:nvPr/>
        </p:nvGraphicFramePr>
        <p:xfrm>
          <a:off x="127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749597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4959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DRB-003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4959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다이어리 작성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49597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다이어리 작성 화면 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14201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텍스트로 다이어리 작성과 각종 미디어(사진, 동영상 등)를 작성할 수 있는 기능 화면에 본인의 프로필도 확인 할 수 있으며 해쉬태그 작성 필드도 존재 하여야 함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1420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74959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작성중인 게시글, 첨부 미디어, 회원 프로필, 해시태그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2" name="Table"/>
          <p:cNvGraphicFramePr/>
          <p:nvPr/>
        </p:nvGraphicFramePr>
        <p:xfrm>
          <a:off x="12700000" y="3175000"/>
          <a:ext cx="8061967" cy="477385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508836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83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DRB-004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0883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게시글 내용 (다이어리 내용)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836">
                <a:tc rowSpan="15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작성된 게시글의 내용을 표시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9046">
                <a:tc vMerge="1">
                  <a:tcPr/>
                </a:tc>
                <a:tc rowSpan="14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개인 피드에서 게시글 선택시, 선택된 게시글 내용을 표시해야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보고있는 게시글 기준, 이전 게시글, 다음 게시글 내용으로 넘어가는 버튼 기능이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게시글 내용 창 크기는 고정되어 있고, 내용이 많아 게시글 내용 창을 넘어갈 시, 스크롤 바를 이용 할 수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 및 삭제 기능을 버튼을 이용해 할 수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수정시 현재 창에서 수행해야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프로필 사진과 닉네임을 고정 화면으로 볼 수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내 정보를 수정할 수 있는 버튼이 있어야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개인 피드 화면으로 돌아갈 수 있는 버튼이 있어야 한다.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904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1808209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08836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개인 프로필, 닉네임, 게시글 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다락방 - 요구사항 정의 (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- 요구사항 정의 (3)</a:t>
            </a:r>
          </a:p>
        </p:txBody>
      </p:sp>
      <p:graphicFrame>
        <p:nvGraphicFramePr>
          <p:cNvPr id="135" name="Table"/>
          <p:cNvGraphicFramePr/>
          <p:nvPr/>
        </p:nvGraphicFramePr>
        <p:xfrm>
          <a:off x="127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718953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18953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DRB-005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18953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개인 피드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18953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시  개인의 메인화면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93180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다이어리 작성, 작성된 게시글 읽기, 회원정보창으로 이동이 가능해야 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해시태그를 검색하여 해당 태그가 들어간 다이어리 게시글만 보여주는 기능을 추가해야한다.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피드에 보이는 게시글에 마우스를 오버하면 해당 글의 성향이 색상으로 나타나는 기능을 추가한다.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9318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856609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718953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첨부 미디어(대표사진), 회원프로필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6" name="Table"/>
          <p:cNvGraphicFramePr/>
          <p:nvPr/>
        </p:nvGraphicFramePr>
        <p:xfrm>
          <a:off x="1270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550867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86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DRB-006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5086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회원정보/ “내 정보” 수정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867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상태에서 회원이 개인정보를 수정할 수 있는 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7878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개인정보는 “내 정보” 페이지/부분에 있다.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 가능한 부분: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ID/닉네임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이메일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패스워드/비밀번호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프로필 사진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생일(생년월일)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성별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‘성향’은 수정 불가능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7787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2734750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550867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첨부 미디어(프로필 사진 바꾸는 경우), 회원 프로필, 저장 버튼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다락방 - 요구사항 정의 (4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- 요구사항 정의 (4)</a:t>
            </a:r>
          </a:p>
        </p:txBody>
      </p:sp>
      <p:graphicFrame>
        <p:nvGraphicFramePr>
          <p:cNvPr id="139" name="Table"/>
          <p:cNvGraphicFramePr/>
          <p:nvPr/>
        </p:nvGraphicFramePr>
        <p:xfrm>
          <a:off x="127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484031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4031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DRB-007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84031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 DB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4031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회원정보 보관 및 생성, 수정, 삭제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32031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DB column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이름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생년월일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ID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비밀번호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성별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이메일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생성일자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수정일자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다락방 웹페이지와 AI와 인터페이스 되어 요청한 정보를 전달 하여야 한다.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32031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3481558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84031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이름, 생년월일, ID, 비밀번호, 성별, 이메일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0" name="Table"/>
          <p:cNvGraphicFramePr/>
          <p:nvPr/>
        </p:nvGraphicFramePr>
        <p:xfrm>
          <a:off x="12700000" y="3175000"/>
          <a:ext cx="8061967" cy="3768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336059"/>
                <a:gridCol w="1336059"/>
                <a:gridCol w="7487881"/>
              </a:tblGrid>
              <a:tr h="605370">
                <a:tc gridSpan="2">
                  <a:txBody>
                    <a:bodyPr/>
                    <a:lstStyle/>
                    <a:p>
                      <a:pPr defTabSz="457200"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요구사항 분류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05370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고유번호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DRB-008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605370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명칭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피드 DB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05370">
                <a:tc rowSpan="11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요구사항 상세설명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회원별 피드 보관 및 생성, 수정, 삭제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15266">
                <a:tc vMerge="1">
                  <a:tcPr/>
                </a:tc>
                <a:tc rowSpan="10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세부
내용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rowSpan="10">
                  <a:txBody>
                    <a:bodyPr/>
                    <a:lstStyle/>
                    <a:p>
                      <a:pPr marL="415636" indent="-415636" algn="l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DB column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날짜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제목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게시글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생성일자</a:t>
                      </a:r>
                    </a:p>
                    <a:p>
                      <a:pPr lvl="1" marL="393700" indent="-254000" algn="just" defTabSz="457200">
                        <a:lnSpc>
                          <a:spcPct val="150000"/>
                        </a:lnSpc>
                        <a:buSzPct val="100000"/>
                        <a:buChar char="•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수정일자</a:t>
                      </a:r>
                    </a:p>
                    <a:p>
                      <a:pPr marL="415636" indent="-415636" algn="just" defTabSz="457200">
                        <a:lnSpc>
                          <a:spcPct val="150000"/>
                        </a:lnSpc>
                        <a:buSzPct val="100000"/>
                        <a:buAutoNum type="arabicPeriod" startAt="1"/>
                        <a:defRPr b="1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다락방 웹페이지와 AI와 인터페이스 되어 요청한 정보를 전달 하여야 한다.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415266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2125749">
                <a:tc vMerge="1">
                  <a:tcPr/>
                </a:tc>
                <a:tc vMerge="1">
                  <a:tcPr/>
                </a:tc>
                <a:tc vMerge="1">
                  <a:tcPr/>
                </a:tc>
              </a:tr>
              <a:tr h="605370"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52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산출 정보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날짜, 제목, 게시글, 생성일자, 수정일자</a:t>
                      </a:r>
                    </a:p>
                  </a:txBody>
                  <a:tcPr marL="23706" marR="23706" marT="23706" marB="23706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다락방 화면 프로토타입 1: index.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화면 프로토타입 1: index.html</a:t>
            </a:r>
          </a:p>
        </p:txBody>
      </p:sp>
      <p:pic>
        <p:nvPicPr>
          <p:cNvPr id="143" name="index.png" descr="ind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175000"/>
            <a:ext cx="15240001" cy="792877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다락방 페이지 초기 화면…"/>
          <p:cNvSpPr txBox="1"/>
          <p:nvPr/>
        </p:nvSpPr>
        <p:spPr>
          <a:xfrm>
            <a:off x="17145000" y="3174999"/>
            <a:ext cx="6350000" cy="889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다락방 페이지 초기 화면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크게 좌, 우 두 구역으로 나뉘며, 좌측은 기존 회원을 위한 로그인 화면, 우측은 회원가입을 위한 화면.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정상적인 회원 로그인시 feeds.html 로 이동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정상적으로 회원 가입시, 로그인 후 feeds.html 로 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다락방 화면 프로토타입 2: feeds.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화면 프로토타입 2: feeds.html</a:t>
            </a:r>
          </a:p>
        </p:txBody>
      </p:sp>
      <p:sp>
        <p:nvSpPr>
          <p:cNvPr id="147" name="개인의 다락방 메인화면…"/>
          <p:cNvSpPr txBox="1"/>
          <p:nvPr/>
        </p:nvSpPr>
        <p:spPr>
          <a:xfrm>
            <a:off x="17145000" y="3175000"/>
            <a:ext cx="63500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개인의 다락방 메인화면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4개의 구역으로 구분</a:t>
            </a:r>
            <a:br/>
            <a:r>
              <a:t>- 좌측의 개인 프로필 화면</a:t>
            </a:r>
            <a:br/>
            <a:r>
              <a:t>- 중앙의 개인 게시글 목록 화면</a:t>
            </a:r>
            <a:br/>
            <a:r>
              <a:t>- 우측의 태그 화면</a:t>
            </a:r>
            <a:br/>
            <a:r>
              <a:t>- 우측 상단의 검색(게시글 및 태그 검색)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좌측의 내정보 버튼으로 개인정보 확인 및 수정. myinfo.html로 이동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중앙의 게시글에 마우스 커서를 올려 놓으면, 해당 게시글의 작성일자 확인 가능.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게시글 클릭시 게시글 자세히 보기로 이동. bulletin.html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중앙구역의 우측 상단 글쓰기를 통해 writing.html 로 이동</a:t>
            </a:r>
          </a:p>
        </p:txBody>
      </p:sp>
      <p:pic>
        <p:nvPicPr>
          <p:cNvPr id="148" name="feeds_default.png" descr="feeds_defaul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175000"/>
            <a:ext cx="11430000" cy="5963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feeds_mouse on feed.png" descr="feeds_mouse on fe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00" y="6350000"/>
            <a:ext cx="11430001" cy="5967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다락방 화면 프로토타입 3: bulletin.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다락방 화면 프로토타입 3: bulletin.html</a:t>
            </a:r>
          </a:p>
        </p:txBody>
      </p:sp>
      <p:sp>
        <p:nvSpPr>
          <p:cNvPr id="152" name="개인의 게시글 보기 화면…"/>
          <p:cNvSpPr txBox="1"/>
          <p:nvPr/>
        </p:nvSpPr>
        <p:spPr>
          <a:xfrm>
            <a:off x="17145000" y="3175000"/>
            <a:ext cx="63500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개인의 게시글 보기 화면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4개의 구역으로 구분</a:t>
            </a:r>
            <a:br/>
            <a:r>
              <a:t>- 좌측의 개인 프로필 화면</a:t>
            </a:r>
            <a:br/>
            <a:r>
              <a:t>- 중앙의 개인 게시글 화면</a:t>
            </a:r>
            <a:br/>
            <a:r>
              <a:t>- 우측의 태그 화면</a:t>
            </a:r>
            <a:br/>
            <a:r>
              <a:t>- 우측 상단의 검색(게시글 및 태그 검색)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좌측의 내정보 버튼으로 개인정보 확인 및 수정. myinfo.html로 이동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중앙구역에 게시글의 내용 표시.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게시글 수정 및 삭제 수행.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중앙구역의 상단 좌우측의 화살표 버튼으로 이전글 다음글 이동</a:t>
            </a:r>
          </a:p>
          <a:p>
            <a:pPr marL="341923" indent="-341923" algn="l">
              <a:spcBef>
                <a:spcPts val="4200"/>
              </a:spcBef>
              <a:buSzPct val="100000"/>
              <a:buAutoNum type="arabicPeriod" startAt="1"/>
              <a:defRPr sz="2000"/>
            </a:pPr>
            <a:r>
              <a:t>중앙구역의 우측 상단 글쓰기를 통해 writing.html 로 이동</a:t>
            </a:r>
          </a:p>
        </p:txBody>
      </p:sp>
      <p:pic>
        <p:nvPicPr>
          <p:cNvPr id="153" name="bulletin_1.png" descr="bulletin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175000"/>
            <a:ext cx="11430000" cy="5950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bulletin_2.png" descr="bulletin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000" y="6350000"/>
            <a:ext cx="11430001" cy="5963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3E231A"/>
      </a:dk1>
      <a:lt1>
        <a:srgbClr val="24383E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25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762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